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5" r:id="rId5"/>
  </p:sldMasterIdLst>
  <p:notesMasterIdLst>
    <p:notesMasterId r:id="rId8"/>
  </p:notesMasterIdLst>
  <p:handoutMasterIdLst>
    <p:handoutMasterId r:id="rId9"/>
  </p:handoutMasterIdLst>
  <p:sldIdLst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01E"/>
    <a:srgbClr val="682622"/>
    <a:srgbClr val="633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835" autoAdjust="0"/>
  </p:normalViewPr>
  <p:slideViewPr>
    <p:cSldViewPr>
      <p:cViewPr varScale="1">
        <p:scale>
          <a:sx n="67" d="100"/>
          <a:sy n="67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6B2F7-862C-4C3D-96CC-88B8C4D878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52C94-81DE-4A41-A470-17428C6BB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7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8DE27D-6EC4-412D-86AE-46F9D566106C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CA8AAB-0694-4B78-8FC8-3950FAED0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C6CC2F-D327-416E-98CF-501F8342F9F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6D8C.9C905A10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hyperlink" Target="http://www.cgiar.org/about-us/our-funders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3500438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76200"/>
            <a:ext cx="8153400" cy="1445419"/>
          </a:xfrm>
          <a:prstGeom prst="rect">
            <a:avLst/>
          </a:prstGeom>
        </p:spPr>
        <p:txBody>
          <a:bodyPr/>
          <a:lstStyle>
            <a:lvl1pPr marL="0" indent="0" algn="ctr" eaLnBrk="1" hangingPunct="1">
              <a:lnSpc>
                <a:spcPts val="32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algn="ctr" eaLnBrk="1" hangingPunct="1">
              <a:lnSpc>
                <a:spcPts val="3200"/>
              </a:lnSpc>
            </a:pPr>
            <a:r>
              <a:rPr lang="en-US" sz="3000" dirty="0">
                <a:solidFill>
                  <a:srgbClr val="FFFFFF"/>
                </a:solidFill>
              </a:rPr>
              <a:t>Minimum 0f 30 point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 and maximum 3 lines title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Remove or change the pictures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1524000"/>
            <a:ext cx="7620000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Authors minimum 18 points in italics</a:t>
            </a:r>
            <a:br>
              <a:rPr lang="en-US" dirty="0"/>
            </a:br>
            <a:r>
              <a:rPr lang="en-US" dirty="0"/>
              <a:t>with a maximum of two lines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2438400"/>
            <a:ext cx="7620000" cy="985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Event</a:t>
            </a:r>
            <a:br>
              <a:rPr lang="en-US" dirty="0"/>
            </a:br>
            <a:r>
              <a:rPr lang="en-US" dirty="0"/>
              <a:t>Location </a:t>
            </a:r>
            <a:br>
              <a:rPr lang="en-US" dirty="0"/>
            </a:b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6006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1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1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36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2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21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86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88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52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0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457200" y="1676400"/>
            <a:ext cx="8229600" cy="457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  <a:defRPr sz="3000"/>
            </a:lvl1pPr>
            <a:lvl2pPr marL="742950" indent="-285750">
              <a:lnSpc>
                <a:spcPct val="100000"/>
              </a:lnSpc>
              <a:buFont typeface="Wingdings" pitchFamily="2" charset="2"/>
              <a:buChar char="q"/>
              <a:defRPr sz="2600"/>
            </a:lvl2pPr>
            <a:lvl3pPr>
              <a:defRPr sz="2200"/>
            </a:lvl3pPr>
            <a:lvl4pPr>
              <a:defRPr/>
            </a:lvl4pPr>
          </a:lstStyle>
          <a:p>
            <a:pPr lvl="0"/>
            <a:r>
              <a:rPr lang="en-US" dirty="0"/>
              <a:t>Main point 6 point smaller than slide title</a:t>
            </a:r>
          </a:p>
          <a:p>
            <a:pPr lvl="1"/>
            <a:r>
              <a:rPr lang="en-US" dirty="0"/>
              <a:t>Bullet points 4 point less than main point</a:t>
            </a:r>
          </a:p>
          <a:p>
            <a:pPr lvl="1"/>
            <a:r>
              <a:rPr lang="en-US" dirty="0"/>
              <a:t>Font type is Calibri</a:t>
            </a:r>
          </a:p>
          <a:p>
            <a:pPr lvl="2"/>
            <a:r>
              <a:rPr lang="en-US" dirty="0"/>
              <a:t>It is advised in one slide maximum 6 bullets</a:t>
            </a:r>
          </a:p>
          <a:p>
            <a:pPr lvl="3"/>
            <a:r>
              <a:rPr lang="en-US" dirty="0"/>
              <a:t>We recommend you use images on slides</a:t>
            </a:r>
          </a:p>
          <a:p>
            <a:pPr lvl="3"/>
            <a:r>
              <a:rPr lang="en-US" dirty="0"/>
              <a:t>You can change partner logos on front page</a:t>
            </a:r>
          </a:p>
          <a:p>
            <a:pPr lvl="4"/>
            <a:r>
              <a:rPr lang="en-US" dirty="0"/>
              <a:t>You have to duplicate this slide for more inside pages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1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/separat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2209800"/>
            <a:ext cx="6172200" cy="31242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68262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Separator Page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 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63323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2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/map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28600"/>
            <a:ext cx="8610600" cy="8382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Use map and figures as big as possible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61938" y="1295400"/>
            <a:ext cx="8577262" cy="4953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on the icon to add map</a:t>
            </a:r>
          </a:p>
        </p:txBody>
      </p:sp>
    </p:spTree>
    <p:extLst>
      <p:ext uri="{BB962C8B-B14F-4D97-AF65-F5344CB8AC3E}">
        <p14:creationId xmlns:p14="http://schemas.microsoft.com/office/powerpoint/2010/main" val="209142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84800" y="1219200"/>
            <a:ext cx="3759200" cy="5638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Minimum 0f 30 point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and maximum of 2 lines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15938" y="1295400"/>
            <a:ext cx="4284662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912" y="6348734"/>
            <a:ext cx="363637" cy="43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9" descr="D:\Publications\LOGO's\ILRI-logo-small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37195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6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re info and addre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827345" y="6550968"/>
            <a:ext cx="6096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0500"/>
              </a:buClr>
              <a:defRPr/>
            </a:pPr>
            <a:r>
              <a:rPr lang="en-GB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This presentation is licensed for use under the Creative Commons Attribution 4.0 International Licence.</a:t>
            </a:r>
            <a:endParaRPr lang="en-US" sz="1000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660" y="230288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Clr>
                <a:srgbClr val="5F0500"/>
              </a:buClr>
              <a:defRPr/>
            </a:pPr>
            <a:r>
              <a:rPr lang="en-US" sz="3200" i="1" dirty="0">
                <a:ea typeface="Verdana" pitchFamily="34" charset="0"/>
                <a:cs typeface="Verdana" pitchFamily="34" charset="0"/>
              </a:rPr>
              <a:t>better lives through livestock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95660" y="3149024"/>
            <a:ext cx="457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5F0500"/>
              </a:buClr>
            </a:pPr>
            <a:r>
              <a:rPr lang="en-US" sz="3200" dirty="0">
                <a:solidFill>
                  <a:srgbClr val="762123"/>
                </a:solidFill>
              </a:rPr>
              <a:t>ilri.org</a:t>
            </a:r>
          </a:p>
        </p:txBody>
      </p:sp>
      <p:pic>
        <p:nvPicPr>
          <p:cNvPr id="7" name="Picture 6" descr="cc-by 88x31.png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05" y="6569511"/>
            <a:ext cx="586740" cy="2076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6">
            <a:hlinkClick r:id="rId4"/>
          </p:cNvPr>
          <p:cNvSpPr txBox="1">
            <a:spLocks noChangeArrowheads="1"/>
          </p:cNvSpPr>
          <p:nvPr userDrawn="1"/>
        </p:nvSpPr>
        <p:spPr bwMode="auto">
          <a:xfrm>
            <a:off x="1248053" y="3992625"/>
            <a:ext cx="6501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5F0500"/>
              </a:buClr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ILRI thanks all donors and organizations who globally supported its work through their contributions to the </a:t>
            </a:r>
            <a:r>
              <a:rPr lang="en-US" sz="1200" b="1" kern="1200" dirty="0">
                <a:solidFill>
                  <a:srgbClr val="72201E"/>
                </a:solidFill>
                <a:effectLst/>
                <a:latin typeface="+mn-lt"/>
                <a:ea typeface="+mn-ea"/>
                <a:cs typeface="Arial" charset="0"/>
              </a:rPr>
              <a:t>CGIAR system</a:t>
            </a:r>
            <a:endParaRPr lang="en-US" sz="1200" b="1" dirty="0">
              <a:solidFill>
                <a:srgbClr val="72201E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53" y="4838762"/>
            <a:ext cx="6501384" cy="151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7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28/04/2020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6826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1" r:id="rId2"/>
    <p:sldLayoutId id="2147483707" r:id="rId3"/>
    <p:sldLayoutId id="2147483704" r:id="rId4"/>
    <p:sldLayoutId id="2147483705" r:id="rId5"/>
    <p:sldLayoutId id="2147483712" r:id="rId6"/>
    <p:sldLayoutId id="2147483708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BF9F822-D16A-4803-9226-36D7D03E6715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28/04/2020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0AE915C-DF0F-48F5-A611-BEBBC041D765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7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5178" y="664031"/>
            <a:ext cx="1722478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What to do..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11529" y="685800"/>
            <a:ext cx="1881467" cy="5155257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With whom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lvl="0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Women &amp; men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in pastoral and </a:t>
            </a:r>
            <a:r>
              <a:rPr lang="en-US" sz="1100" dirty="0" err="1">
                <a:solidFill>
                  <a:prstClr val="black"/>
                </a:solidFill>
                <a:latin typeface="Calibri"/>
              </a:rPr>
              <a:t>agro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- pastoral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communities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Health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ministries, at different levels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>
                <a:solidFill>
                  <a:prstClr val="black"/>
                </a:solidFill>
                <a:latin typeface="Calibri"/>
              </a:rPr>
              <a:t>Livestock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 ministries, at different levels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NRM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ministries, at different levels</a:t>
            </a:r>
          </a:p>
          <a:p>
            <a:pPr lvl="0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Schools</a:t>
            </a:r>
          </a:p>
          <a:p>
            <a:pPr lvl="0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OH and ZD </a:t>
            </a:r>
            <a:r>
              <a:rPr lang="en-US" sz="1100" dirty="0" err="1">
                <a:solidFill>
                  <a:prstClr val="black"/>
                </a:solidFill>
                <a:latin typeface="Calibri"/>
              </a:rPr>
              <a:t>commitees</a:t>
            </a:r>
            <a:endParaRPr kumimoji="0" lang="en-US" sz="11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Other OH projects</a:t>
            </a:r>
            <a:endParaRPr lang="fr-FR" sz="11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Human health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actors- doctors, pharmacies </a:t>
            </a:r>
            <a:r>
              <a:rPr kumimoji="0" lang="en-US" sz="11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etc</a:t>
            </a:r>
            <a:endParaRPr kumimoji="0" lang="en-US" sz="11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>
                <a:solidFill>
                  <a:prstClr val="black"/>
                </a:solidFill>
                <a:latin typeface="Calibri"/>
              </a:rPr>
              <a:t>Livestock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 health actors- vets, agrovet, vaccinators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Pastoralists’  leaders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Insurance service providers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Regulators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Media and other information dissemination mechanisms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100" noProof="0" dirty="0">
                <a:solidFill>
                  <a:prstClr val="black"/>
                </a:solidFill>
                <a:latin typeface="Calibri"/>
              </a:rPr>
              <a:t>Ministries of higher education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Regional bodies: AU, CDC IGAD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13886" y="685800"/>
            <a:ext cx="25433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So that.. medium term changes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78148" y="685800"/>
            <a:ext cx="26630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 So that.. </a:t>
            </a:r>
            <a:r>
              <a:rPr lang="en-US" sz="1400" b="1" dirty="0">
                <a:solidFill>
                  <a:prstClr val="black"/>
                </a:solidFill>
                <a:latin typeface="Calibri"/>
              </a:rPr>
              <a:t>long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term changes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09" name="Cloud Callout 108"/>
          <p:cNvSpPr/>
          <p:nvPr/>
        </p:nvSpPr>
        <p:spPr>
          <a:xfrm>
            <a:off x="914552" y="6163882"/>
            <a:ext cx="1341174" cy="4234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Assumptions: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9469"/>
            <a:ext cx="9144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HEAL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4 OH- 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OVERALL THEORY OF CHANGE- 16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Oct 2019 version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1411031" y="741946"/>
            <a:ext cx="57947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ight Arrow 98"/>
          <p:cNvSpPr/>
          <p:nvPr/>
        </p:nvSpPr>
        <p:spPr>
          <a:xfrm>
            <a:off x="6078296" y="762000"/>
            <a:ext cx="39870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3487496" y="743197"/>
            <a:ext cx="39870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642556"/>
            <a:ext cx="15851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16/10/2019 version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979" y="990600"/>
            <a:ext cx="8760021" cy="2110735"/>
          </a:xfrm>
          <a:prstGeom prst="roundRect">
            <a:avLst>
              <a:gd name="adj" fmla="val 10187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0109" y="1928420"/>
            <a:ext cx="8733440" cy="2139618"/>
          </a:xfrm>
          <a:prstGeom prst="roundRect">
            <a:avLst>
              <a:gd name="adj" fmla="val 11372"/>
            </a:avLst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20438" y="5955729"/>
            <a:ext cx="8823562" cy="457200"/>
          </a:xfrm>
          <a:prstGeom prst="roundRect">
            <a:avLst>
              <a:gd name="adj" fmla="val 32490"/>
            </a:avLst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638346" y="4803742"/>
            <a:ext cx="163763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Policy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env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- all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levels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586091" y="3202807"/>
            <a:ext cx="1496133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Service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providers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42733" y="6018311"/>
            <a:ext cx="609601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M&amp;E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8EF188-4612-43E1-AC89-60A863A1371E}"/>
              </a:ext>
            </a:extLst>
          </p:cNvPr>
          <p:cNvSpPr/>
          <p:nvPr/>
        </p:nvSpPr>
        <p:spPr>
          <a:xfrm>
            <a:off x="2667000" y="5967859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Monitor progress and make required changes in interventions</a:t>
            </a:r>
            <a:endParaRPr lang="fr-FR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Rounded Rectangle 25">
            <a:extLst>
              <a:ext uri="{FF2B5EF4-FFF2-40B4-BE49-F238E27FC236}">
                <a16:creationId xmlns:a16="http://schemas.microsoft.com/office/drawing/2014/main" id="{53D0CBA7-A250-41EF-9E72-415C7DCBA719}"/>
              </a:ext>
            </a:extLst>
          </p:cNvPr>
          <p:cNvSpPr/>
          <p:nvPr/>
        </p:nvSpPr>
        <p:spPr>
          <a:xfrm>
            <a:off x="350109" y="4074720"/>
            <a:ext cx="8733440" cy="1823611"/>
          </a:xfrm>
          <a:prstGeom prst="roundRect">
            <a:avLst>
              <a:gd name="adj" fmla="val 11372"/>
            </a:avLst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8B9FA8-96B8-42D9-93DC-4B0548457833}"/>
              </a:ext>
            </a:extLst>
          </p:cNvPr>
          <p:cNvSpPr txBox="1"/>
          <p:nvPr/>
        </p:nvSpPr>
        <p:spPr>
          <a:xfrm rot="16200000">
            <a:off x="-828694" y="1464141"/>
            <a:ext cx="198119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Household/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community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F526F8-1E7E-42B6-89B7-29C51A79D3AB}"/>
              </a:ext>
            </a:extLst>
          </p:cNvPr>
          <p:cNvSpPr txBox="1"/>
          <p:nvPr/>
        </p:nvSpPr>
        <p:spPr>
          <a:xfrm>
            <a:off x="6399973" y="4129982"/>
            <a:ext cx="27256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Relevant regional bodies support OH approach and refer to it in official documents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Line ministries institutionalise OHUs and fund them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Line ministries enhance the operational scope of zoonotic disease units and OH steering committees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OH is embedded in health, vet and </a:t>
            </a:r>
            <a:r>
              <a:rPr lang="en-GB" sz="1000" dirty="0" err="1">
                <a:solidFill>
                  <a:prstClr val="black"/>
                </a:solidFill>
                <a:latin typeface="Calibri"/>
              </a:rPr>
              <a:t>agro</a:t>
            </a:r>
            <a:r>
              <a:rPr lang="en-GB" sz="1000" dirty="0">
                <a:solidFill>
                  <a:prstClr val="black"/>
                </a:solidFill>
                <a:latin typeface="Calibri"/>
              </a:rPr>
              <a:t> curricula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Pastoralist commission is empowered and strengthened to make pastoral voices heard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BB0F73-D6FD-4BD8-AE30-893C925590CD}"/>
              </a:ext>
            </a:extLst>
          </p:cNvPr>
          <p:cNvSpPr txBox="1"/>
          <p:nvPr/>
        </p:nvSpPr>
        <p:spPr>
          <a:xfrm>
            <a:off x="6477000" y="2764541"/>
            <a:ext cx="2540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Service providers analyse, discuss and address problems jointly, and work jointly when appropriate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Service providers are empowered to make use of synergies between sectors to provide efficient and appropriate/ sustainable services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4B6FBB-8CA5-4318-B3ED-7BA9416947C8}"/>
              </a:ext>
            </a:extLst>
          </p:cNvPr>
          <p:cNvSpPr txBox="1"/>
          <p:nvPr/>
        </p:nvSpPr>
        <p:spPr>
          <a:xfrm>
            <a:off x="6400800" y="959584"/>
            <a:ext cx="26170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have improved well-being and are more resilient to shocks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have a voice in sharing their livelihoods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have better access to services and resources that they want and are affordable, of quality and sustainable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are able to adapt their knowledge and practices to changes in the external environment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01A3FA-7FF6-412C-9B66-D3110F242BE0}"/>
              </a:ext>
            </a:extLst>
          </p:cNvPr>
          <p:cNvSpPr txBox="1"/>
          <p:nvPr/>
        </p:nvSpPr>
        <p:spPr>
          <a:xfrm>
            <a:off x="3818732" y="1870163"/>
            <a:ext cx="2591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Animal and human health and NRM agents have a strong collaboration in planning, communication, reporting and pooling resources for sustainable service delivery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Public and private SPs have better tools to jointly plan, based on evidence for service delivery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Multiple service delivery models are tested and provide evidence on cost effective and sustainability to influence policy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SPs have SOPs on service provision processes to strengthen their skills (technical, business, soft skills)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0FE3AE-178A-4F73-B7CF-F37852E42DB4}"/>
              </a:ext>
            </a:extLst>
          </p:cNvPr>
          <p:cNvSpPr txBox="1"/>
          <p:nvPr/>
        </p:nvSpPr>
        <p:spPr>
          <a:xfrm>
            <a:off x="3827241" y="1026707"/>
            <a:ext cx="258042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are aware of, and demand for integrated OH services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“Communities”  pool resources to fund their needs including getting external resources for support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9847C7-5D4B-453B-B730-02B76AA746F4}"/>
              </a:ext>
            </a:extLst>
          </p:cNvPr>
          <p:cNvSpPr txBox="1"/>
          <p:nvPr/>
        </p:nvSpPr>
        <p:spPr>
          <a:xfrm>
            <a:off x="350040" y="2443353"/>
            <a:ext cx="15429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Support the creation of OHUs- different types and governance structures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Support capacity of service providers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663D2B-5B2B-4DFE-9A92-CB07F2F28623}"/>
              </a:ext>
            </a:extLst>
          </p:cNvPr>
          <p:cNvSpPr txBox="1"/>
          <p:nvPr/>
        </p:nvSpPr>
        <p:spPr>
          <a:xfrm>
            <a:off x="3803321" y="4213215"/>
            <a:ext cx="2585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Regional OH taskforces influence federal ministries on relevance of OHUs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HEAL presents well documented evidence on usefulness and impact of OHUs/ OH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Ministry of higher education endorses inclusion of OH in relevant curricula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Traditional institutions advocate for OH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Authorities from other areas where OHU are piloted are willing to adopt and adapt the approach based on evidence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FC65C-0AA4-457D-96DC-C6B2C1109C26}"/>
              </a:ext>
            </a:extLst>
          </p:cNvPr>
          <p:cNvSpPr/>
          <p:nvPr/>
        </p:nvSpPr>
        <p:spPr>
          <a:xfrm>
            <a:off x="461929" y="4178355"/>
            <a:ext cx="141535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Understand policies context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latin typeface="Calibri"/>
              </a:rPr>
              <a:t>Collect, analyze and disseminate evidence on pros and cons of various OHU options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10FB1F-C528-4EEA-AA8F-9E2D5244F4B1}"/>
              </a:ext>
            </a:extLst>
          </p:cNvPr>
          <p:cNvSpPr txBox="1"/>
          <p:nvPr/>
        </p:nvSpPr>
        <p:spPr>
          <a:xfrm>
            <a:off x="379014" y="1055655"/>
            <a:ext cx="155489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alibri"/>
              </a:rPr>
              <a:t>Facilitate the establishment of multi stakeholder committees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D8A4E2-AC5B-4E1B-BD9C-2FEF30CC13B8}"/>
              </a:ext>
            </a:extLst>
          </p:cNvPr>
          <p:cNvCxnSpPr>
            <a:cxnSpLocks/>
          </p:cNvCxnSpPr>
          <p:nvPr/>
        </p:nvCxnSpPr>
        <p:spPr>
          <a:xfrm>
            <a:off x="6125248" y="4495800"/>
            <a:ext cx="282419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60396EC-E76A-42DA-9079-467CE31F6A9A}"/>
              </a:ext>
            </a:extLst>
          </p:cNvPr>
          <p:cNvCxnSpPr>
            <a:cxnSpLocks/>
          </p:cNvCxnSpPr>
          <p:nvPr/>
        </p:nvCxnSpPr>
        <p:spPr>
          <a:xfrm flipV="1">
            <a:off x="6163128" y="4693713"/>
            <a:ext cx="313872" cy="91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C0E8D9-A6CB-4ED2-99C8-21170F483E29}"/>
              </a:ext>
            </a:extLst>
          </p:cNvPr>
          <p:cNvCxnSpPr/>
          <p:nvPr/>
        </p:nvCxnSpPr>
        <p:spPr>
          <a:xfrm>
            <a:off x="6078296" y="5029200"/>
            <a:ext cx="398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AE8204-56E8-4621-A772-2F5E6A07A221}"/>
              </a:ext>
            </a:extLst>
          </p:cNvPr>
          <p:cNvCxnSpPr/>
          <p:nvPr/>
        </p:nvCxnSpPr>
        <p:spPr>
          <a:xfrm>
            <a:off x="6154883" y="5258150"/>
            <a:ext cx="304800" cy="129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34DD71C3-6078-42A3-BD8C-1CF3775CD783}"/>
              </a:ext>
            </a:extLst>
          </p:cNvPr>
          <p:cNvSpPr/>
          <p:nvPr/>
        </p:nvSpPr>
        <p:spPr>
          <a:xfrm>
            <a:off x="6240368" y="2443352"/>
            <a:ext cx="389032" cy="447107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endParaRPr lang="en-US" dirty="0"/>
          </a:p>
        </p:txBody>
      </p:sp>
      <p:sp>
        <p:nvSpPr>
          <p:cNvPr id="43" name="Star: 5 Points 42">
            <a:extLst>
              <a:ext uri="{FF2B5EF4-FFF2-40B4-BE49-F238E27FC236}">
                <a16:creationId xmlns:a16="http://schemas.microsoft.com/office/drawing/2014/main" id="{4E3CB35B-509A-4CA1-B4FC-246520FF076D}"/>
              </a:ext>
            </a:extLst>
          </p:cNvPr>
          <p:cNvSpPr/>
          <p:nvPr/>
        </p:nvSpPr>
        <p:spPr>
          <a:xfrm>
            <a:off x="6142998" y="1183034"/>
            <a:ext cx="342030" cy="404694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  <a:endParaRPr lang="en-US" dirty="0"/>
          </a:p>
        </p:txBody>
      </p:sp>
      <p:sp>
        <p:nvSpPr>
          <p:cNvPr id="44" name="Star: 5 Points 43">
            <a:extLst>
              <a:ext uri="{FF2B5EF4-FFF2-40B4-BE49-F238E27FC236}">
                <a16:creationId xmlns:a16="http://schemas.microsoft.com/office/drawing/2014/main" id="{CA7F3A50-8F20-4DAB-91B6-155542F3A281}"/>
              </a:ext>
            </a:extLst>
          </p:cNvPr>
          <p:cNvSpPr/>
          <p:nvPr/>
        </p:nvSpPr>
        <p:spPr>
          <a:xfrm>
            <a:off x="6983622" y="5894653"/>
            <a:ext cx="466845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  <a:endParaRPr lang="en-US" dirty="0"/>
          </a:p>
        </p:txBody>
      </p:sp>
      <p:sp>
        <p:nvSpPr>
          <p:cNvPr id="45" name="Star: 5 Points 44">
            <a:extLst>
              <a:ext uri="{FF2B5EF4-FFF2-40B4-BE49-F238E27FC236}">
                <a16:creationId xmlns:a16="http://schemas.microsoft.com/office/drawing/2014/main" id="{156BB517-3C3D-4F3E-8D55-7AEEA3B21A7C}"/>
              </a:ext>
            </a:extLst>
          </p:cNvPr>
          <p:cNvSpPr/>
          <p:nvPr/>
        </p:nvSpPr>
        <p:spPr>
          <a:xfrm>
            <a:off x="8657796" y="612891"/>
            <a:ext cx="437909" cy="404019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  <a:endParaRPr lang="en-US" dirty="0"/>
          </a:p>
        </p:txBody>
      </p:sp>
      <p:sp>
        <p:nvSpPr>
          <p:cNvPr id="46" name="Star: 5 Points 45">
            <a:extLst>
              <a:ext uri="{FF2B5EF4-FFF2-40B4-BE49-F238E27FC236}">
                <a16:creationId xmlns:a16="http://schemas.microsoft.com/office/drawing/2014/main" id="{5B586403-B4F1-49BF-9AFE-35DB8D131021}"/>
              </a:ext>
            </a:extLst>
          </p:cNvPr>
          <p:cNvSpPr/>
          <p:nvPr/>
        </p:nvSpPr>
        <p:spPr>
          <a:xfrm>
            <a:off x="8015284" y="5867399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  <a:endParaRPr lang="en-US" dirty="0"/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F7A4A87E-A138-4CAD-ADEB-936BADDA16FF}"/>
              </a:ext>
            </a:extLst>
          </p:cNvPr>
          <p:cNvSpPr/>
          <p:nvPr/>
        </p:nvSpPr>
        <p:spPr>
          <a:xfrm>
            <a:off x="7502993" y="5866863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US" dirty="0"/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1BDCA74E-D95B-4A65-B42B-30A838B1366F}"/>
              </a:ext>
            </a:extLst>
          </p:cNvPr>
          <p:cNvSpPr/>
          <p:nvPr/>
        </p:nvSpPr>
        <p:spPr>
          <a:xfrm>
            <a:off x="6001797" y="3488198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  <a:endParaRPr lang="en-US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7E5DD486-AFA9-4106-A3D4-8EFB1F656D9E}"/>
              </a:ext>
            </a:extLst>
          </p:cNvPr>
          <p:cNvSpPr/>
          <p:nvPr/>
        </p:nvSpPr>
        <p:spPr>
          <a:xfrm>
            <a:off x="8528863" y="5828655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5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 animBg="1"/>
      <p:bldP spid="41" grpId="0"/>
      <p:bldP spid="47" grpId="0"/>
      <p:bldP spid="109" grpId="0" animBg="1"/>
      <p:bldP spid="23" grpId="0" animBg="1"/>
      <p:bldP spid="25" grpId="0" animBg="1"/>
      <p:bldP spid="99" grpId="0" animBg="1"/>
      <p:bldP spid="101" grpId="0" animBg="1"/>
      <p:bldP spid="4" grpId="0" animBg="1"/>
      <p:bldP spid="26" grpId="0" animBg="1"/>
      <p:bldP spid="5" grpId="0" animBg="1"/>
      <p:bldP spid="28" grpId="0" animBg="1"/>
      <p:bldP spid="29" grpId="0" animBg="1"/>
      <p:bldP spid="30" grpId="0" animBg="1"/>
      <p:bldP spid="31" grpId="0" animBg="1"/>
      <p:bldP spid="37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D2AA-379A-4BF3-B236-DCD2841D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“Communities” interested in health issues, willing and able to collaborate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Public service providers willing to collaborate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Markets are available and functional to support communities’ livelihoods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Service providers are already on the ground, have a basic infrastructures and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Conducive policies in place and do not conflict with OH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Political goodwill towards OH, including for cross border and inter regional (Eth) collaboration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Funding is available, also linked to SDGs and broader issues like migration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Other OH initiatives are willing to work with HEAL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5EBBC-A253-4A3F-9278-2B3A7A81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Assumptions</a:t>
            </a:r>
            <a:endParaRPr lang="en-US" sz="3200" dirty="0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D487C859-7CA5-4264-A957-05DAC92217BF}"/>
              </a:ext>
            </a:extLst>
          </p:cNvPr>
          <p:cNvSpPr/>
          <p:nvPr/>
        </p:nvSpPr>
        <p:spPr>
          <a:xfrm>
            <a:off x="483243" y="1287291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  <a:endParaRPr lang="en-US" dirty="0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B330294-EF5C-40D3-9054-0D1930406328}"/>
              </a:ext>
            </a:extLst>
          </p:cNvPr>
          <p:cNvSpPr/>
          <p:nvPr/>
        </p:nvSpPr>
        <p:spPr>
          <a:xfrm>
            <a:off x="489030" y="1860369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endParaRPr lang="en-US" dirty="0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87EF2A40-4A22-451E-9C39-D4EBB50D2D4A}"/>
              </a:ext>
            </a:extLst>
          </p:cNvPr>
          <p:cNvSpPr/>
          <p:nvPr/>
        </p:nvSpPr>
        <p:spPr>
          <a:xfrm>
            <a:off x="469739" y="2398461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  <a:endParaRPr lang="en-US" dirty="0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8C5CA5A3-D0CB-4834-8957-058399ADE83B}"/>
              </a:ext>
            </a:extLst>
          </p:cNvPr>
          <p:cNvSpPr/>
          <p:nvPr/>
        </p:nvSpPr>
        <p:spPr>
          <a:xfrm>
            <a:off x="476491" y="2997009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  <a:endParaRPr lang="en-US" dirty="0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E8DB66C7-0DE3-462B-B1AE-0FC2DA2794E6}"/>
              </a:ext>
            </a:extLst>
          </p:cNvPr>
          <p:cNvSpPr/>
          <p:nvPr/>
        </p:nvSpPr>
        <p:spPr>
          <a:xfrm>
            <a:off x="457200" y="3710781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  <a:endParaRPr lang="en-US" dirty="0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0EF786B7-150A-4DEE-A00E-046346AA7A40}"/>
              </a:ext>
            </a:extLst>
          </p:cNvPr>
          <p:cNvSpPr/>
          <p:nvPr/>
        </p:nvSpPr>
        <p:spPr>
          <a:xfrm>
            <a:off x="479384" y="4392723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US" dirty="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CAED617F-9A1A-40DD-8710-C0F2E3F7916B}"/>
              </a:ext>
            </a:extLst>
          </p:cNvPr>
          <p:cNvSpPr/>
          <p:nvPr/>
        </p:nvSpPr>
        <p:spPr>
          <a:xfrm>
            <a:off x="479384" y="5079618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  <a:endParaRPr lang="en-US" dirty="0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11320DB2-B3D5-437F-BAB4-FB96A6BE6863}"/>
              </a:ext>
            </a:extLst>
          </p:cNvPr>
          <p:cNvSpPr/>
          <p:nvPr/>
        </p:nvSpPr>
        <p:spPr>
          <a:xfrm>
            <a:off x="469739" y="5791200"/>
            <a:ext cx="466846" cy="45501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66573"/>
      </p:ext>
    </p:extLst>
  </p:cSld>
  <p:clrMapOvr>
    <a:masterClrMapping/>
  </p:clrMapOvr>
</p:sld>
</file>

<file path=ppt/theme/theme1.xml><?xml version="1.0" encoding="utf-8"?>
<a:theme xmlns:a="http://schemas.openxmlformats.org/drawingml/2006/main" name="ilri_powerpoint_template_Feb2013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21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algn="ctr">
          <a:lnSpc>
            <a:spcPts val="3200"/>
          </a:lnSpc>
          <a:defRPr sz="3000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657C7C5-6068-4F8F-A213-8779461531B9}" vid="{69500791-311C-46AE-98B7-67BB1C7A39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151CC3285AB44A726E4FF20DF659B" ma:contentTypeVersion="2" ma:contentTypeDescription="Create a new document." ma:contentTypeScope="" ma:versionID="fca73bb26319a383f0ca6a4bffdc501e">
  <xsd:schema xmlns:xsd="http://www.w3.org/2001/XMLSchema" xmlns:xs="http://www.w3.org/2001/XMLSchema" xmlns:p="http://schemas.microsoft.com/office/2006/metadata/properties" xmlns:ns2="9f5e9607-a28b-487e-b093-da60e75ee109" targetNamespace="http://schemas.microsoft.com/office/2006/metadata/properties" ma:root="true" ma:fieldsID="eff026812a92945e04c02a7a0b9b476f" ns2:_="">
    <xsd:import namespace="9f5e9607-a28b-487e-b093-da60e75ee10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e9607-a28b-487e-b093-da60e75ee1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D979DA-C907-47EF-9F2B-3EEC14230EED}">
  <ds:schemaRefs>
    <ds:schemaRef ds:uri="http://schemas.microsoft.com/office/infopath/2007/PartnerControls"/>
    <ds:schemaRef ds:uri="9f5e9607-a28b-487e-b093-da60e75ee10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3D44FD-ABE2-45CA-990B-E55889CCA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DF020-5A75-401C-9581-87F1F240C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e9607-a28b-487e-b093-da60e75ee1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ilri_powerpoint_template</Template>
  <TotalTime>1870</TotalTime>
  <Words>589</Words>
  <Application>Microsoft Office PowerPoint</Application>
  <PresentationFormat>On-screen Show (4:3)</PresentationFormat>
  <Paragraphs>84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ilri_powerpoint_template_Feb2013</vt:lpstr>
      <vt:lpstr>Office Theme</vt:lpstr>
      <vt:lpstr>PowerPoint Presentation</vt:lpstr>
      <vt:lpstr>Assumptions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Baltenweck, Isabelle (ILRI)</dc:creator>
  <cp:lastModifiedBy>User</cp:lastModifiedBy>
  <cp:revision>73</cp:revision>
  <dcterms:created xsi:type="dcterms:W3CDTF">2017-11-28T12:52:04Z</dcterms:created>
  <dcterms:modified xsi:type="dcterms:W3CDTF">2020-04-28T00:44:11Z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0x010100289151CC3285AB44A726E4FF20DF659B</vt:lpwstr>
  </property>
</Properties>
</file>